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141168978" r:id="rId2"/>
    <p:sldId id="141168988" r:id="rId3"/>
    <p:sldId id="141168972" r:id="rId4"/>
    <p:sldId id="141168991" r:id="rId5"/>
    <p:sldId id="141168974" r:id="rId6"/>
    <p:sldId id="141168985" r:id="rId7"/>
    <p:sldId id="141168984" r:id="rId8"/>
    <p:sldId id="141168977" r:id="rId9"/>
    <p:sldId id="141168986" r:id="rId10"/>
    <p:sldId id="141168980" r:id="rId11"/>
    <p:sldId id="141168993" r:id="rId12"/>
    <p:sldId id="141168992" r:id="rId13"/>
  </p:sldIdLst>
  <p:sldSz cx="12192000" cy="6858000"/>
  <p:notesSz cx="6858000" cy="9144000"/>
  <p:embeddedFontLst>
    <p:embeddedFont>
      <p:font typeface="Microsoft YaHei" panose="020B0503020204020204" pitchFamily="34" charset="-122"/>
      <p:regular r:id="rId15"/>
      <p:bold r:id="rId16"/>
    </p:embeddedFont>
    <p:embeddedFont>
      <p:font typeface="Play" pitchFamily="2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jF1SMIuBPikmpbxL/l3uOLZeYc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716"/>
  </p:normalViewPr>
  <p:slideViewPr>
    <p:cSldViewPr snapToGrid="0">
      <p:cViewPr varScale="1">
        <p:scale>
          <a:sx n="90" d="100"/>
          <a:sy n="90" d="100"/>
        </p:scale>
        <p:origin x="23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Accepted to CNCF on April 10, 2023 at the Incubating maturity level.</a:t>
            </a:r>
          </a:p>
          <a:p>
            <a:r>
              <a:rPr lang="en-US" dirty="0"/>
              <a:t>Security features that developers normally have to write for themselves are provided out of the box by </a:t>
            </a:r>
            <a:r>
              <a:rPr lang="en-US" dirty="0" err="1"/>
              <a:t>Keycloak</a:t>
            </a:r>
            <a:r>
              <a:rPr lang="en-US" dirty="0"/>
              <a:t>. 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508657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how our cloud native management system makes full use of the powerful and comprehensive features of </a:t>
            </a:r>
            <a:r>
              <a:rPr lang="en-US" dirty="0" err="1"/>
              <a:t>Keycloak</a:t>
            </a:r>
            <a:r>
              <a:rPr lang="en-US" dirty="0"/>
              <a:t> to implement enterprise-level identity and security access management functions.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34170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Accepted to CNCF on April 10, 2023 at the Incubating maturity level.</a:t>
            </a:r>
          </a:p>
          <a:p>
            <a:r>
              <a:rPr lang="en-US" dirty="0"/>
              <a:t>Security features that developers normally have to write for themselves are provided out of the box by </a:t>
            </a:r>
            <a:r>
              <a:rPr lang="en-US" dirty="0" err="1"/>
              <a:t>Keycloak</a:t>
            </a:r>
            <a:r>
              <a:rPr lang="en-US" dirty="0"/>
              <a:t>. 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341132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90196"/>
                </a:srgbClr>
              </a:gs>
              <a:gs pos="100000">
                <a:srgbClr val="00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6"/>
          <p:cNvSpPr txBox="1">
            <a:spLocks noGrp="1"/>
          </p:cNvSpPr>
          <p:nvPr>
            <p:ph type="sldNum" idx="12"/>
          </p:nvPr>
        </p:nvSpPr>
        <p:spPr>
          <a:xfrm>
            <a:off x="11473555" y="6320975"/>
            <a:ext cx="41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pic>
        <p:nvPicPr>
          <p:cNvPr id="12" name="Google Shape;12;p6" descr="A black and white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040" y="2094384"/>
            <a:ext cx="10705529" cy="2177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90196"/>
                </a:srgbClr>
              </a:gs>
              <a:gs pos="100000">
                <a:srgbClr val="00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7"/>
          <p:cNvSpPr txBox="1">
            <a:spLocks noGrp="1"/>
          </p:cNvSpPr>
          <p:nvPr>
            <p:ph type="ctrTitle"/>
          </p:nvPr>
        </p:nvSpPr>
        <p:spPr>
          <a:xfrm>
            <a:off x="1134209" y="1755410"/>
            <a:ext cx="1015804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lay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subTitle" idx="1"/>
          </p:nvPr>
        </p:nvSpPr>
        <p:spPr>
          <a:xfrm>
            <a:off x="1134209" y="4235085"/>
            <a:ext cx="10158046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21" name="Google Shape;21;p7" descr="A black and white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4209" y="343962"/>
            <a:ext cx="6128683" cy="1246382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7"/>
          <p:cNvSpPr txBox="1">
            <a:spLocks noGrp="1"/>
          </p:cNvSpPr>
          <p:nvPr>
            <p:ph type="sldNum" idx="12"/>
          </p:nvPr>
        </p:nvSpPr>
        <p:spPr>
          <a:xfrm>
            <a:off x="11473555" y="6320975"/>
            <a:ext cx="41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/>
          <p:nvPr/>
        </p:nvSpPr>
        <p:spPr>
          <a:xfrm>
            <a:off x="0" y="1123950"/>
            <a:ext cx="12192000" cy="575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8"/>
          <p:cNvSpPr txBox="1">
            <a:spLocks noGrp="1"/>
          </p:cNvSpPr>
          <p:nvPr>
            <p:ph type="title"/>
          </p:nvPr>
        </p:nvSpPr>
        <p:spPr>
          <a:xfrm>
            <a:off x="161925" y="0"/>
            <a:ext cx="8343900" cy="11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body" idx="1"/>
          </p:nvPr>
        </p:nvSpPr>
        <p:spPr>
          <a:xfrm>
            <a:off x="838200" y="1476375"/>
            <a:ext cx="10515600" cy="51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7" name="Google Shape;27;p8" descr="A black and white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25425" y="235426"/>
            <a:ext cx="3291825" cy="66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8"/>
          <p:cNvSpPr txBox="1">
            <a:spLocks noGrp="1"/>
          </p:cNvSpPr>
          <p:nvPr>
            <p:ph type="sldNum" idx="12"/>
          </p:nvPr>
        </p:nvSpPr>
        <p:spPr>
          <a:xfrm>
            <a:off x="11473555" y="6320975"/>
            <a:ext cx="41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287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sldNum" idx="12"/>
          </p:nvPr>
        </p:nvSpPr>
        <p:spPr>
          <a:xfrm>
            <a:off x="10937630" y="6356350"/>
            <a:ext cx="416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keycloak.org/docs/25.0.2/server_development/#_providers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7D57A-A772-70C5-66AE-4F346D2ACB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 </a:t>
            </a:r>
            <a:r>
              <a:rPr lang="en-US" dirty="0" err="1"/>
              <a:t>Keycloak</a:t>
            </a:r>
            <a:r>
              <a:rPr lang="en-US" dirty="0"/>
              <a:t> to Build an Authentication System for Cloud-Native Application</a:t>
            </a:r>
            <a:endParaRPr lang="en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EA472D-658A-9925-4608-121280B4C7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sz="2800" dirty="0" err="1"/>
              <a:t>Yiting</a:t>
            </a:r>
            <a:r>
              <a:rPr lang="en-US" sz="2800" dirty="0"/>
              <a:t> Jiang, </a:t>
            </a:r>
            <a:r>
              <a:rPr lang="en-US" sz="2800" dirty="0" err="1"/>
              <a:t>DaoCloud</a:t>
            </a:r>
            <a:endParaRPr lang="en-CN" sz="2800" dirty="0"/>
          </a:p>
        </p:txBody>
      </p:sp>
    </p:spTree>
    <p:extLst>
      <p:ext uri="{BB962C8B-B14F-4D97-AF65-F5344CB8AC3E}">
        <p14:creationId xmlns:p14="http://schemas.microsoft.com/office/powerpoint/2010/main" val="3989887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0A0FA-E2CB-8C31-417D-C5F69A8EB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How to customize login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DFF65D-C5E4-A0DD-1871-BD506838F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4450" y="1685925"/>
            <a:ext cx="4750378" cy="453949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E4DE3D-FFE5-338F-DECF-595431027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2064543"/>
            <a:ext cx="4576763" cy="2728913"/>
          </a:xfrm>
        </p:spPr>
        <p:txBody>
          <a:bodyPr/>
          <a:lstStyle/>
          <a:p>
            <a:r>
              <a:rPr lang="en-US" dirty="0"/>
              <a:t>Customize theme: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www.keycloak.org</a:t>
            </a:r>
            <a:r>
              <a:rPr lang="en-US" dirty="0"/>
              <a:t>/docs/25.0.2/</a:t>
            </a:r>
            <a:r>
              <a:rPr lang="en-US" dirty="0" err="1"/>
              <a:t>server_development</a:t>
            </a:r>
            <a:r>
              <a:rPr lang="en-US" dirty="0"/>
              <a:t>/#_themes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016226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C8C21-8DBF-1330-674C-11BFA6A3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279ADD-80D7-4F75-7461-1E7039E500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keycloak</a:t>
            </a:r>
            <a:r>
              <a:rPr lang="en-US" dirty="0"/>
              <a:t>/</a:t>
            </a:r>
            <a:r>
              <a:rPr lang="en-US" dirty="0" err="1"/>
              <a:t>keycloak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www.keycloak.org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2213740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7D57A-A772-70C5-66AE-4F346D2ACB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2747" y="1712547"/>
            <a:ext cx="10158046" cy="2387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Thanks</a:t>
            </a:r>
            <a:endParaRPr lang="en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EA472D-658A-9925-4608-121280B4C7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 err="1"/>
              <a:t>Yiting</a:t>
            </a:r>
            <a:r>
              <a:rPr lang="en-US" dirty="0"/>
              <a:t> Jiang, </a:t>
            </a:r>
            <a:r>
              <a:rPr lang="en-US" dirty="0" err="1"/>
              <a:t>DaoCloud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886690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99222-0E66-BBC3-023C-EB7BA9F00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FE611-49B1-5598-7C4F-54986260FB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What is Keycloak</a:t>
            </a:r>
          </a:p>
          <a:p>
            <a:pPr lvl="1"/>
            <a:r>
              <a:rPr lang="en-CN" dirty="0"/>
              <a:t>Keycloak Main Features</a:t>
            </a:r>
          </a:p>
          <a:p>
            <a:r>
              <a:rPr lang="en-CN" dirty="0"/>
              <a:t>Why DaoCloud </a:t>
            </a:r>
            <a:r>
              <a:rPr lang="en-US" dirty="0"/>
              <a:t>integrates</a:t>
            </a:r>
            <a:r>
              <a:rPr lang="en-CN" dirty="0"/>
              <a:t> keycloak</a:t>
            </a:r>
          </a:p>
          <a:p>
            <a:r>
              <a:rPr lang="en-US" dirty="0"/>
              <a:t>How our Authentication System uses </a:t>
            </a:r>
            <a:r>
              <a:rPr lang="en-US" dirty="0" err="1"/>
              <a:t>Keycloak</a:t>
            </a:r>
            <a:endParaRPr lang="en-CN" dirty="0"/>
          </a:p>
          <a:p>
            <a:r>
              <a:rPr lang="en-CN" dirty="0"/>
              <a:t>Customize keycloak functions</a:t>
            </a:r>
          </a:p>
          <a:p>
            <a:pPr lvl="1"/>
            <a:r>
              <a:rPr lang="en-CN" dirty="0"/>
              <a:t>How to customize identity provider</a:t>
            </a:r>
          </a:p>
          <a:p>
            <a:pPr lvl="1"/>
            <a:r>
              <a:rPr lang="en-CN" dirty="0"/>
              <a:t>How to customize login page</a:t>
            </a:r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930805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C8C21-8DBF-1330-674C-11BFA6A3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What is Keycloak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279ADD-80D7-4F75-7461-1E7039E500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Identity and Access Management System</a:t>
            </a:r>
          </a:p>
          <a:p>
            <a:r>
              <a:rPr lang="en-US" dirty="0"/>
              <a:t>Single</a:t>
            </a:r>
            <a:r>
              <a:rPr lang="zh-CN" altLang="en-US" dirty="0"/>
              <a:t> </a:t>
            </a:r>
            <a:r>
              <a:rPr lang="en-US" dirty="0"/>
              <a:t>Sign</a:t>
            </a:r>
            <a:r>
              <a:rPr lang="en-US" altLang="zh-CN" dirty="0"/>
              <a:t>-</a:t>
            </a:r>
            <a:r>
              <a:rPr lang="en-US" dirty="0"/>
              <a:t>On Solution for web apps and services.</a:t>
            </a:r>
          </a:p>
        </p:txBody>
      </p:sp>
    </p:spTree>
    <p:extLst>
      <p:ext uri="{BB962C8B-B14F-4D97-AF65-F5344CB8AC3E}">
        <p14:creationId xmlns:p14="http://schemas.microsoft.com/office/powerpoint/2010/main" val="1600327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9272E-C5F0-19F7-6F64-40E140488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Keycloak Main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453668-EA35-EC95-1B24-9F751F0F1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691" y="1112990"/>
            <a:ext cx="9805988" cy="57450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DA9632-39DC-C214-A7D5-ED2F96E0633F}"/>
              </a:ext>
            </a:extLst>
          </p:cNvPr>
          <p:cNvSpPr txBox="1"/>
          <p:nvPr/>
        </p:nvSpPr>
        <p:spPr>
          <a:xfrm>
            <a:off x="161925" y="6072187"/>
            <a:ext cx="833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solidFill>
                  <a:srgbClr val="FF0000"/>
                </a:solidFill>
              </a:rPr>
              <a:t>SSO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3A264C-AAA5-3770-7BF6-2D98D816ABD9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995808" y="2729262"/>
            <a:ext cx="833883" cy="357375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ED99266-7A31-92B8-3842-6397A8396B1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995808" y="6303020"/>
            <a:ext cx="896959" cy="686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57B918C-C5FE-6272-4241-3339D77D78BE}"/>
              </a:ext>
            </a:extLst>
          </p:cNvPr>
          <p:cNvSpPr txBox="1"/>
          <p:nvPr/>
        </p:nvSpPr>
        <p:spPr>
          <a:xfrm>
            <a:off x="3015649" y="3667073"/>
            <a:ext cx="2837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400" b="1" dirty="0">
                <a:solidFill>
                  <a:srgbClr val="FF0000"/>
                </a:solidFill>
              </a:rPr>
              <a:t>User Management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F178A69-FA4F-3EDC-B1E6-7137EFCA410B}"/>
              </a:ext>
            </a:extLst>
          </p:cNvPr>
          <p:cNvCxnSpPr>
            <a:cxnSpLocks/>
            <a:stCxn id="23" idx="1"/>
          </p:cNvCxnSpPr>
          <p:nvPr/>
        </p:nvCxnSpPr>
        <p:spPr>
          <a:xfrm flipH="1">
            <a:off x="2600498" y="3897906"/>
            <a:ext cx="415151" cy="3804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E777F65-7ADE-7696-F0E8-657E24D9A77D}"/>
              </a:ext>
            </a:extLst>
          </p:cNvPr>
          <p:cNvSpPr txBox="1"/>
          <p:nvPr/>
        </p:nvSpPr>
        <p:spPr>
          <a:xfrm>
            <a:off x="6224589" y="1653938"/>
            <a:ext cx="2629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400" b="1" dirty="0">
                <a:solidFill>
                  <a:srgbClr val="FF0000"/>
                </a:solidFill>
              </a:rPr>
              <a:t>Password Policy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7C23893-C0C0-F8C5-A7DA-87D4334BB53D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5500688" y="2115603"/>
            <a:ext cx="2038524" cy="96051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E194EB4-DA1A-94F9-1473-12B6A7479EFD}"/>
              </a:ext>
            </a:extLst>
          </p:cNvPr>
          <p:cNvSpPr txBox="1"/>
          <p:nvPr/>
        </p:nvSpPr>
        <p:spPr>
          <a:xfrm>
            <a:off x="3065968" y="2206512"/>
            <a:ext cx="2165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Authorization</a:t>
            </a:r>
            <a:endParaRPr lang="en-CN" sz="2400" b="1" dirty="0">
              <a:solidFill>
                <a:srgbClr val="FF0000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47BA9EA-DA91-C151-940D-27AFC7FA6EBF}"/>
              </a:ext>
            </a:extLst>
          </p:cNvPr>
          <p:cNvCxnSpPr>
            <a:cxnSpLocks/>
            <a:stCxn id="37" idx="2"/>
            <a:endCxn id="63" idx="3"/>
          </p:cNvCxnSpPr>
          <p:nvPr/>
        </p:nvCxnSpPr>
        <p:spPr>
          <a:xfrm flipH="1">
            <a:off x="2809431" y="2668177"/>
            <a:ext cx="1339526" cy="53324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6C5C93F7-11A1-3BBF-3E94-7E39A6A184B1}"/>
              </a:ext>
            </a:extLst>
          </p:cNvPr>
          <p:cNvSpPr/>
          <p:nvPr/>
        </p:nvSpPr>
        <p:spPr>
          <a:xfrm>
            <a:off x="1906336" y="5733900"/>
            <a:ext cx="1322639" cy="1038026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4843B53-2EC5-60BE-D16B-53E154B906BA}"/>
              </a:ext>
            </a:extLst>
          </p:cNvPr>
          <p:cNvSpPr/>
          <p:nvPr/>
        </p:nvSpPr>
        <p:spPr>
          <a:xfrm>
            <a:off x="1906335" y="3412786"/>
            <a:ext cx="694163" cy="134495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FBD864C-BCC9-B152-B000-3D04E29B78B3}"/>
              </a:ext>
            </a:extLst>
          </p:cNvPr>
          <p:cNvSpPr/>
          <p:nvPr/>
        </p:nvSpPr>
        <p:spPr>
          <a:xfrm>
            <a:off x="1906335" y="2369162"/>
            <a:ext cx="1082989" cy="60073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E9B45B2-C5C7-6EE1-87EE-3B2D3C2AC45B}"/>
              </a:ext>
            </a:extLst>
          </p:cNvPr>
          <p:cNvSpPr/>
          <p:nvPr/>
        </p:nvSpPr>
        <p:spPr>
          <a:xfrm>
            <a:off x="1906335" y="3076122"/>
            <a:ext cx="903096" cy="25059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82093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3" grpId="0"/>
      <p:bldP spid="18" grpId="0"/>
      <p:bldP spid="37" grpId="0"/>
      <p:bldP spid="55" grpId="0" animBg="1"/>
      <p:bldP spid="57" grpId="0" animBg="1"/>
      <p:bldP spid="58" grpId="0" animBg="1"/>
      <p:bldP spid="6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圆角 3">
            <a:extLst>
              <a:ext uri="{FF2B5EF4-FFF2-40B4-BE49-F238E27FC236}">
                <a16:creationId xmlns:a16="http://schemas.microsoft.com/office/drawing/2014/main" id="{5F749DDD-62F1-EC90-88D9-A4B73D363316}"/>
              </a:ext>
            </a:extLst>
          </p:cNvPr>
          <p:cNvSpPr/>
          <p:nvPr/>
        </p:nvSpPr>
        <p:spPr>
          <a:xfrm>
            <a:off x="2190767" y="1360488"/>
            <a:ext cx="7324726" cy="295434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zh-CN" sz="18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18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833025-10DF-0849-F67C-21FF54F57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43" y="236388"/>
            <a:ext cx="8343900" cy="1124100"/>
          </a:xfrm>
        </p:spPr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DaoCloud</a:t>
            </a:r>
            <a:r>
              <a:rPr lang="en-US" dirty="0"/>
              <a:t> integrates </a:t>
            </a:r>
            <a:r>
              <a:rPr lang="en-US" dirty="0" err="1"/>
              <a:t>Keycloak</a:t>
            </a:r>
            <a:endParaRPr lang="en-C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72D0A-F795-B507-1842-3514DFBA0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6818" y="4596533"/>
            <a:ext cx="9020175" cy="177497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Full-featured</a:t>
            </a:r>
          </a:p>
          <a:p>
            <a:r>
              <a:rPr lang="en-US" dirty="0"/>
              <a:t>Professional: Standard Protocols(OIDC,SAML,LDAP,...)</a:t>
            </a:r>
          </a:p>
          <a:p>
            <a:r>
              <a:rPr lang="en-US" dirty="0"/>
              <a:t>Out of the box, easily deployed on Kubernetes</a:t>
            </a:r>
          </a:p>
          <a:p>
            <a:r>
              <a:rPr lang="en-US" dirty="0"/>
              <a:t>CNCF Incubating Maturity Level(April, 2023) </a:t>
            </a:r>
            <a:endParaRPr lang="en-CN" dirty="0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83B1DC0E-4379-7B1D-221C-A82561F774C5}"/>
              </a:ext>
            </a:extLst>
          </p:cNvPr>
          <p:cNvSpPr/>
          <p:nvPr/>
        </p:nvSpPr>
        <p:spPr>
          <a:xfrm>
            <a:off x="5543055" y="2070023"/>
            <a:ext cx="3771900" cy="1978310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DX Identity Management </a:t>
            </a:r>
          </a:p>
          <a:p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and Authentication Service</a:t>
            </a:r>
            <a:endParaRPr kumimoji="1" lang="en-US" altLang="zh-CN" sz="18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18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27">
            <a:extLst>
              <a:ext uri="{FF2B5EF4-FFF2-40B4-BE49-F238E27FC236}">
                <a16:creationId xmlns:a16="http://schemas.microsoft.com/office/drawing/2014/main" id="{6A611537-9F2E-0903-5E0F-EC41D6193C80}"/>
              </a:ext>
            </a:extLst>
          </p:cNvPr>
          <p:cNvSpPr txBox="1"/>
          <p:nvPr/>
        </p:nvSpPr>
        <p:spPr>
          <a:xfrm>
            <a:off x="2468460" y="1472870"/>
            <a:ext cx="6208209" cy="503590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</a:rPr>
              <a:t>DX Cloud Native Platform 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矩形: 圆角 3">
            <a:extLst>
              <a:ext uri="{FF2B5EF4-FFF2-40B4-BE49-F238E27FC236}">
                <a16:creationId xmlns:a16="http://schemas.microsoft.com/office/drawing/2014/main" id="{557F1554-2D5B-3A42-A47E-8241B25CD888}"/>
              </a:ext>
            </a:extLst>
          </p:cNvPr>
          <p:cNvSpPr/>
          <p:nvPr/>
        </p:nvSpPr>
        <p:spPr>
          <a:xfrm>
            <a:off x="2468460" y="2069102"/>
            <a:ext cx="2132134" cy="19783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Other Services</a:t>
            </a:r>
          </a:p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(Web Apps)</a:t>
            </a:r>
          </a:p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……</a:t>
            </a:r>
            <a:endParaRPr kumimoji="1" lang="zh-CN" altLang="en-US" sz="20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914103-2962-8958-0317-BFDD49F6B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466" y="2929474"/>
            <a:ext cx="1515873" cy="1118859"/>
          </a:xfrm>
          <a:prstGeom prst="rect">
            <a:avLst/>
          </a:prstGeom>
        </p:spPr>
      </p:pic>
      <p:cxnSp>
        <p:nvCxnSpPr>
          <p:cNvPr id="11" name="直接箭头连接符 27" descr="OIDC">
            <a:extLst>
              <a:ext uri="{FF2B5EF4-FFF2-40B4-BE49-F238E27FC236}">
                <a16:creationId xmlns:a16="http://schemas.microsoft.com/office/drawing/2014/main" id="{B4FA4CFA-6674-E7C0-49AF-646A6330BD3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>
            <a:off x="4600594" y="3058257"/>
            <a:ext cx="942461" cy="921"/>
          </a:xfrm>
          <a:prstGeom prst="straightConnector1">
            <a:avLst/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7">
            <a:extLst>
              <a:ext uri="{FF2B5EF4-FFF2-40B4-BE49-F238E27FC236}">
                <a16:creationId xmlns:a16="http://schemas.microsoft.com/office/drawing/2014/main" id="{7D8E3EBE-5540-1E96-D2B2-D1C72F95889C}"/>
              </a:ext>
            </a:extLst>
          </p:cNvPr>
          <p:cNvSpPr txBox="1"/>
          <p:nvPr/>
        </p:nvSpPr>
        <p:spPr>
          <a:xfrm>
            <a:off x="4778992" y="2731195"/>
            <a:ext cx="585664" cy="318924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altLang="zh-CN" sz="1600" dirty="0"/>
              <a:t>OIDC</a:t>
            </a:r>
          </a:p>
        </p:txBody>
      </p:sp>
    </p:spTree>
    <p:extLst>
      <p:ext uri="{BB962C8B-B14F-4D97-AF65-F5344CB8AC3E}">
        <p14:creationId xmlns:p14="http://schemas.microsoft.com/office/powerpoint/2010/main" val="1514628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 build="p"/>
      <p:bldP spid="4" grpId="0" animBg="1"/>
      <p:bldP spid="7" grpId="0" animBg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矩形: 圆角 3">
            <a:extLst>
              <a:ext uri="{FF2B5EF4-FFF2-40B4-BE49-F238E27FC236}">
                <a16:creationId xmlns:a16="http://schemas.microsoft.com/office/drawing/2014/main" id="{5EF9A830-6771-F27D-3A79-11A82234B810}"/>
              </a:ext>
            </a:extLst>
          </p:cNvPr>
          <p:cNvSpPr/>
          <p:nvPr/>
        </p:nvSpPr>
        <p:spPr>
          <a:xfrm>
            <a:off x="2423632" y="5191671"/>
            <a:ext cx="6208211" cy="1368670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  <a:ln>
            <a:solidFill>
              <a:schemeClr val="bg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2" name="矩形: 圆角 3">
            <a:extLst>
              <a:ext uri="{FF2B5EF4-FFF2-40B4-BE49-F238E27FC236}">
                <a16:creationId xmlns:a16="http://schemas.microsoft.com/office/drawing/2014/main" id="{97928BE6-7F87-5DDA-B25C-39D0B8B89708}"/>
              </a:ext>
            </a:extLst>
          </p:cNvPr>
          <p:cNvSpPr/>
          <p:nvPr/>
        </p:nvSpPr>
        <p:spPr>
          <a:xfrm>
            <a:off x="2777534" y="3388399"/>
            <a:ext cx="5854306" cy="12814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471EBD-4074-EF79-74C8-C7AE8FB07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" y="0"/>
            <a:ext cx="9882188" cy="1124100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How </a:t>
            </a:r>
            <a:r>
              <a:rPr lang="en-US" altLang="zh-CN" dirty="0"/>
              <a:t>a</a:t>
            </a:r>
            <a:r>
              <a:rPr lang="en-US" altLang="zh-CN" sz="3600" dirty="0"/>
              <a:t>uthentication </a:t>
            </a:r>
            <a:r>
              <a:rPr lang="en-US" altLang="zh-CN" dirty="0"/>
              <a:t>s</a:t>
            </a:r>
            <a:r>
              <a:rPr lang="en-US" altLang="zh-CN" sz="3600" dirty="0"/>
              <a:t>ystem uses </a:t>
            </a:r>
            <a:r>
              <a:rPr lang="en-US" altLang="zh-CN" sz="3600" dirty="0" err="1"/>
              <a:t>Keycloak</a:t>
            </a:r>
            <a:endParaRPr lang="en-CN" dirty="0"/>
          </a:p>
        </p:txBody>
      </p:sp>
      <p:pic>
        <p:nvPicPr>
          <p:cNvPr id="5" name="Picture 2" descr="Google Chrome: Fast &amp;amp; Secure - Apps on Google Play">
            <a:extLst>
              <a:ext uri="{FF2B5EF4-FFF2-40B4-BE49-F238E27FC236}">
                <a16:creationId xmlns:a16="http://schemas.microsoft.com/office/drawing/2014/main" id="{A520B5EE-ABF3-B684-B46F-1F3ECCDFA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6219" y="1124458"/>
            <a:ext cx="538147" cy="53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: 圆角 3">
            <a:extLst>
              <a:ext uri="{FF2B5EF4-FFF2-40B4-BE49-F238E27FC236}">
                <a16:creationId xmlns:a16="http://schemas.microsoft.com/office/drawing/2014/main" id="{F2AD188B-EBD0-DF2F-E959-7B3131FC7229}"/>
              </a:ext>
            </a:extLst>
          </p:cNvPr>
          <p:cNvSpPr/>
          <p:nvPr/>
        </p:nvSpPr>
        <p:spPr>
          <a:xfrm>
            <a:off x="2423632" y="2087203"/>
            <a:ext cx="6208208" cy="85037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3" name="直接箭头连接符 27" descr="OIDC">
            <a:extLst>
              <a:ext uri="{FF2B5EF4-FFF2-40B4-BE49-F238E27FC236}">
                <a16:creationId xmlns:a16="http://schemas.microsoft.com/office/drawing/2014/main" id="{A7061468-92D0-7505-1820-27B09357D08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1575238" y="4156838"/>
            <a:ext cx="1504381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6">
            <a:extLst>
              <a:ext uri="{FF2B5EF4-FFF2-40B4-BE49-F238E27FC236}">
                <a16:creationId xmlns:a16="http://schemas.microsoft.com/office/drawing/2014/main" id="{C0F61B59-26EB-9EA3-09C9-CE18F66D7066}"/>
              </a:ext>
            </a:extLst>
          </p:cNvPr>
          <p:cNvCxnSpPr>
            <a:cxnSpLocks/>
          </p:cNvCxnSpPr>
          <p:nvPr/>
        </p:nvCxnSpPr>
        <p:spPr>
          <a:xfrm>
            <a:off x="2623510" y="2758246"/>
            <a:ext cx="0" cy="2419291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7">
            <a:extLst>
              <a:ext uri="{FF2B5EF4-FFF2-40B4-BE49-F238E27FC236}">
                <a16:creationId xmlns:a16="http://schemas.microsoft.com/office/drawing/2014/main" id="{079E4F32-91E7-87F5-EED4-31157EC72FEF}"/>
              </a:ext>
            </a:extLst>
          </p:cNvPr>
          <p:cNvSpPr txBox="1"/>
          <p:nvPr/>
        </p:nvSpPr>
        <p:spPr>
          <a:xfrm>
            <a:off x="1837969" y="3869899"/>
            <a:ext cx="630548" cy="565146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altLang="zh-CN" sz="1600" dirty="0"/>
              <a:t>OIDC</a:t>
            </a:r>
          </a:p>
          <a:p>
            <a:pPr algn="l"/>
            <a:r>
              <a:rPr lang="en-US" altLang="zh-CN" sz="1600" dirty="0"/>
              <a:t>SAML</a:t>
            </a:r>
            <a:endParaRPr lang="zh-CN" altLang="en-US" sz="1600" dirty="0"/>
          </a:p>
        </p:txBody>
      </p:sp>
      <p:sp>
        <p:nvSpPr>
          <p:cNvPr id="34" name="文本框 4">
            <a:extLst>
              <a:ext uri="{FF2B5EF4-FFF2-40B4-BE49-F238E27FC236}">
                <a16:creationId xmlns:a16="http://schemas.microsoft.com/office/drawing/2014/main" id="{91B89CF5-9582-3B42-90D2-4D17564FB418}"/>
              </a:ext>
            </a:extLst>
          </p:cNvPr>
          <p:cNvSpPr txBox="1"/>
          <p:nvPr/>
        </p:nvSpPr>
        <p:spPr>
          <a:xfrm>
            <a:off x="7710421" y="2185029"/>
            <a:ext cx="810552" cy="329571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l"/>
            <a:r>
              <a:rPr lang="en-US" altLang="zh-CN" sz="1600" dirty="0"/>
              <a:t>DX UI</a:t>
            </a:r>
            <a:endParaRPr lang="zh-CN" altLang="en-US" sz="1600" dirty="0"/>
          </a:p>
        </p:txBody>
      </p:sp>
      <p:sp>
        <p:nvSpPr>
          <p:cNvPr id="35" name="矩形 67">
            <a:extLst>
              <a:ext uri="{FF2B5EF4-FFF2-40B4-BE49-F238E27FC236}">
                <a16:creationId xmlns:a16="http://schemas.microsoft.com/office/drawing/2014/main" id="{D6733913-D9B6-30A0-BF99-81CE8097560A}"/>
              </a:ext>
            </a:extLst>
          </p:cNvPr>
          <p:cNvSpPr/>
          <p:nvPr/>
        </p:nvSpPr>
        <p:spPr>
          <a:xfrm>
            <a:off x="2200275" y="1662606"/>
            <a:ext cx="6666128" cy="5066808"/>
          </a:xfrm>
          <a:prstGeom prst="rect">
            <a:avLst/>
          </a:prstGeom>
          <a:noFill/>
          <a:ln w="19050">
            <a:solidFill>
              <a:schemeClr val="bg2">
                <a:lumMod val="50000"/>
                <a:lumOff val="50000"/>
              </a:schemeClr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6" name="Picture 4" descr="Kubernetes">
            <a:extLst>
              <a:ext uri="{FF2B5EF4-FFF2-40B4-BE49-F238E27FC236}">
                <a16:creationId xmlns:a16="http://schemas.microsoft.com/office/drawing/2014/main" id="{83D1C9B0-2AA9-3499-87F7-F67DF52C2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734" y="6130281"/>
            <a:ext cx="553475" cy="55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文本框 27">
            <a:extLst>
              <a:ext uri="{FF2B5EF4-FFF2-40B4-BE49-F238E27FC236}">
                <a16:creationId xmlns:a16="http://schemas.microsoft.com/office/drawing/2014/main" id="{9C575A3F-BB2F-583B-D502-DB48CE1A2421}"/>
              </a:ext>
            </a:extLst>
          </p:cNvPr>
          <p:cNvSpPr txBox="1"/>
          <p:nvPr/>
        </p:nvSpPr>
        <p:spPr>
          <a:xfrm>
            <a:off x="3079619" y="1705716"/>
            <a:ext cx="5508563" cy="349702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l"/>
            <a:r>
              <a:rPr lang="en-US" altLang="zh-CN" sz="1800" dirty="0"/>
              <a:t>DX Identity Management and Authentication System</a:t>
            </a:r>
            <a:endParaRPr lang="zh-CN" altLang="en-US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47E59E-0060-0F5F-FDE2-463885F5A705}"/>
              </a:ext>
            </a:extLst>
          </p:cNvPr>
          <p:cNvSpPr txBox="1"/>
          <p:nvPr/>
        </p:nvSpPr>
        <p:spPr>
          <a:xfrm>
            <a:off x="6715126" y="220027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9" name="矩形 113">
            <a:extLst>
              <a:ext uri="{FF2B5EF4-FFF2-40B4-BE49-F238E27FC236}">
                <a16:creationId xmlns:a16="http://schemas.microsoft.com/office/drawing/2014/main" id="{E5F4BF96-5D84-E749-A8AB-A59F1978D55E}"/>
              </a:ext>
            </a:extLst>
          </p:cNvPr>
          <p:cNvSpPr/>
          <p:nvPr/>
        </p:nvSpPr>
        <p:spPr>
          <a:xfrm>
            <a:off x="3079619" y="3795484"/>
            <a:ext cx="1129491" cy="722708"/>
          </a:xfrm>
          <a:prstGeom prst="rect">
            <a:avLst/>
          </a:prstGeom>
          <a:solidFill>
            <a:schemeClr val="accent2"/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</a:rPr>
              <a:t> SSO Client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40" name="文本框 4">
            <a:extLst>
              <a:ext uri="{FF2B5EF4-FFF2-40B4-BE49-F238E27FC236}">
                <a16:creationId xmlns:a16="http://schemas.microsoft.com/office/drawing/2014/main" id="{A872699D-3964-297B-4E1A-23E73E3DAE2E}"/>
              </a:ext>
            </a:extLst>
          </p:cNvPr>
          <p:cNvSpPr txBox="1"/>
          <p:nvPr/>
        </p:nvSpPr>
        <p:spPr>
          <a:xfrm>
            <a:off x="7029075" y="3396903"/>
            <a:ext cx="1437484" cy="318924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l"/>
            <a:r>
              <a:rPr lang="en-US" altLang="zh-CN" sz="1600" dirty="0"/>
              <a:t>DX </a:t>
            </a:r>
            <a:r>
              <a:rPr lang="en-US" altLang="zh-CN" sz="1600" dirty="0" err="1"/>
              <a:t>APIServer</a:t>
            </a:r>
            <a:endParaRPr lang="zh-CN" altLang="en-US" sz="1600" dirty="0"/>
          </a:p>
        </p:txBody>
      </p:sp>
      <p:sp>
        <p:nvSpPr>
          <p:cNvPr id="41" name="矩形 113">
            <a:extLst>
              <a:ext uri="{FF2B5EF4-FFF2-40B4-BE49-F238E27FC236}">
                <a16:creationId xmlns:a16="http://schemas.microsoft.com/office/drawing/2014/main" id="{3172E9F2-6D72-658F-8DC9-9D4FD98D8D34}"/>
              </a:ext>
            </a:extLst>
          </p:cNvPr>
          <p:cNvSpPr/>
          <p:nvPr/>
        </p:nvSpPr>
        <p:spPr>
          <a:xfrm>
            <a:off x="4359689" y="3797009"/>
            <a:ext cx="2013266" cy="722708"/>
          </a:xfrm>
          <a:prstGeom prst="rect">
            <a:avLst/>
          </a:prstGeom>
          <a:solidFill>
            <a:schemeClr val="accent2"/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</a:rPr>
              <a:t> User Management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44" name="矩形 113">
            <a:extLst>
              <a:ext uri="{FF2B5EF4-FFF2-40B4-BE49-F238E27FC236}">
                <a16:creationId xmlns:a16="http://schemas.microsoft.com/office/drawing/2014/main" id="{0AA2CD90-1D76-7131-0964-23D72C404794}"/>
              </a:ext>
            </a:extLst>
          </p:cNvPr>
          <p:cNvSpPr/>
          <p:nvPr/>
        </p:nvSpPr>
        <p:spPr>
          <a:xfrm>
            <a:off x="6497111" y="3801011"/>
            <a:ext cx="1938430" cy="722708"/>
          </a:xfrm>
          <a:prstGeom prst="rect">
            <a:avLst/>
          </a:prstGeom>
          <a:solidFill>
            <a:schemeClr val="accent2"/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</a:rPr>
              <a:t>Identity Provider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089D6157-7192-059C-0A25-34D9EA207A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043" y="4691089"/>
            <a:ext cx="2380237" cy="1817818"/>
          </a:xfrm>
          <a:prstGeom prst="rect">
            <a:avLst/>
          </a:prstGeom>
        </p:spPr>
      </p:pic>
      <p:cxnSp>
        <p:nvCxnSpPr>
          <p:cNvPr id="50" name="直接箭头连接符 27" descr="OIDC">
            <a:extLst>
              <a:ext uri="{FF2B5EF4-FFF2-40B4-BE49-F238E27FC236}">
                <a16:creationId xmlns:a16="http://schemas.microsoft.com/office/drawing/2014/main" id="{5D6F0071-8560-B20B-B0B5-BB24F81AE12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8482326" y="5966702"/>
            <a:ext cx="1219717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7">
            <a:extLst>
              <a:ext uri="{FF2B5EF4-FFF2-40B4-BE49-F238E27FC236}">
                <a16:creationId xmlns:a16="http://schemas.microsoft.com/office/drawing/2014/main" id="{4EB69F72-BD6B-BE96-1E08-96DAD691ACE6}"/>
              </a:ext>
            </a:extLst>
          </p:cNvPr>
          <p:cNvSpPr txBox="1"/>
          <p:nvPr/>
        </p:nvSpPr>
        <p:spPr>
          <a:xfrm>
            <a:off x="8913187" y="5684129"/>
            <a:ext cx="630548" cy="565146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altLang="zh-CN" sz="1600" dirty="0"/>
              <a:t>OIDC</a:t>
            </a:r>
          </a:p>
          <a:p>
            <a:pPr algn="l"/>
            <a:r>
              <a:rPr lang="en-US" altLang="zh-CN" sz="1600" dirty="0"/>
              <a:t>SAML</a:t>
            </a:r>
            <a:endParaRPr lang="zh-CN" altLang="en-US" sz="1600" dirty="0"/>
          </a:p>
        </p:txBody>
      </p:sp>
      <p:sp>
        <p:nvSpPr>
          <p:cNvPr id="56" name="文本框 4">
            <a:extLst>
              <a:ext uri="{FF2B5EF4-FFF2-40B4-BE49-F238E27FC236}">
                <a16:creationId xmlns:a16="http://schemas.microsoft.com/office/drawing/2014/main" id="{A7E2630F-2377-51A9-65D3-83AF05E2D67B}"/>
              </a:ext>
            </a:extLst>
          </p:cNvPr>
          <p:cNvSpPr txBox="1"/>
          <p:nvPr/>
        </p:nvSpPr>
        <p:spPr>
          <a:xfrm>
            <a:off x="7056672" y="5226223"/>
            <a:ext cx="1575548" cy="318924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l"/>
            <a:r>
              <a:rPr lang="en-US" altLang="zh-CN" sz="1600" dirty="0"/>
              <a:t>Admin Rest API</a:t>
            </a:r>
            <a:endParaRPr lang="zh-CN" altLang="en-US" sz="1600" dirty="0"/>
          </a:p>
        </p:txBody>
      </p:sp>
      <p:sp>
        <p:nvSpPr>
          <p:cNvPr id="57" name="矩形 113">
            <a:extLst>
              <a:ext uri="{FF2B5EF4-FFF2-40B4-BE49-F238E27FC236}">
                <a16:creationId xmlns:a16="http://schemas.microsoft.com/office/drawing/2014/main" id="{AC075D58-394D-09EF-F0CD-9D6C80292342}"/>
              </a:ext>
            </a:extLst>
          </p:cNvPr>
          <p:cNvSpPr/>
          <p:nvPr/>
        </p:nvSpPr>
        <p:spPr>
          <a:xfrm>
            <a:off x="3079619" y="5644051"/>
            <a:ext cx="1129491" cy="722708"/>
          </a:xfrm>
          <a:prstGeom prst="rect">
            <a:avLst/>
          </a:prstGeom>
          <a:solidFill>
            <a:schemeClr val="bg2">
              <a:lumMod val="50000"/>
              <a:lumOff val="5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</a:rPr>
              <a:t> SSO Client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58" name="矩形 113">
            <a:extLst>
              <a:ext uri="{FF2B5EF4-FFF2-40B4-BE49-F238E27FC236}">
                <a16:creationId xmlns:a16="http://schemas.microsoft.com/office/drawing/2014/main" id="{7399FC7B-3752-3445-749C-5552CB70CF41}"/>
              </a:ext>
            </a:extLst>
          </p:cNvPr>
          <p:cNvSpPr/>
          <p:nvPr/>
        </p:nvSpPr>
        <p:spPr>
          <a:xfrm>
            <a:off x="4359689" y="5663921"/>
            <a:ext cx="2013266" cy="722708"/>
          </a:xfrm>
          <a:prstGeom prst="rect">
            <a:avLst/>
          </a:prstGeom>
          <a:solidFill>
            <a:schemeClr val="bg2">
              <a:lumMod val="50000"/>
              <a:lumOff val="5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</a:rPr>
              <a:t> User Management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60" name="矩形 113">
            <a:extLst>
              <a:ext uri="{FF2B5EF4-FFF2-40B4-BE49-F238E27FC236}">
                <a16:creationId xmlns:a16="http://schemas.microsoft.com/office/drawing/2014/main" id="{3CC0ED86-E6B6-0859-F09A-487B52CC005F}"/>
              </a:ext>
            </a:extLst>
          </p:cNvPr>
          <p:cNvSpPr/>
          <p:nvPr/>
        </p:nvSpPr>
        <p:spPr>
          <a:xfrm>
            <a:off x="6497111" y="5649648"/>
            <a:ext cx="1938431" cy="722708"/>
          </a:xfrm>
          <a:prstGeom prst="rect">
            <a:avLst/>
          </a:prstGeom>
          <a:solidFill>
            <a:schemeClr val="bg2">
              <a:lumMod val="50000"/>
              <a:lumOff val="5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</a:rPr>
              <a:t>Identity Provider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65" name="Up-Down Arrow 64">
            <a:extLst>
              <a:ext uri="{FF2B5EF4-FFF2-40B4-BE49-F238E27FC236}">
                <a16:creationId xmlns:a16="http://schemas.microsoft.com/office/drawing/2014/main" id="{03A40890-541B-29D9-6922-58479BA34A8F}"/>
              </a:ext>
            </a:extLst>
          </p:cNvPr>
          <p:cNvSpPr/>
          <p:nvPr/>
        </p:nvSpPr>
        <p:spPr>
          <a:xfrm>
            <a:off x="5600717" y="4738954"/>
            <a:ext cx="173966" cy="45644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6" name="Up-Down Arrow 65">
            <a:extLst>
              <a:ext uri="{FF2B5EF4-FFF2-40B4-BE49-F238E27FC236}">
                <a16:creationId xmlns:a16="http://schemas.microsoft.com/office/drawing/2014/main" id="{B0ABD748-4D04-F389-6D9F-E89396283562}"/>
              </a:ext>
            </a:extLst>
          </p:cNvPr>
          <p:cNvSpPr/>
          <p:nvPr/>
        </p:nvSpPr>
        <p:spPr>
          <a:xfrm>
            <a:off x="5615005" y="2931957"/>
            <a:ext cx="173966" cy="45644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8" name="矩形 113">
            <a:extLst>
              <a:ext uri="{FF2B5EF4-FFF2-40B4-BE49-F238E27FC236}">
                <a16:creationId xmlns:a16="http://schemas.microsoft.com/office/drawing/2014/main" id="{0B6150D9-8DF7-F269-517D-ECE0ABD6472A}"/>
              </a:ext>
            </a:extLst>
          </p:cNvPr>
          <p:cNvSpPr/>
          <p:nvPr/>
        </p:nvSpPr>
        <p:spPr>
          <a:xfrm>
            <a:off x="2427867" y="2253656"/>
            <a:ext cx="4993845" cy="504590"/>
          </a:xfrm>
          <a:prstGeom prst="rect">
            <a:avLst/>
          </a:prstGeom>
          <a:solidFill>
            <a:schemeClr val="bg2">
              <a:lumMod val="50000"/>
              <a:lumOff val="5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 err="1">
                <a:solidFill>
                  <a:schemeClr val="bg1"/>
                </a:solidFill>
              </a:rPr>
              <a:t>Keycloak</a:t>
            </a:r>
            <a:r>
              <a:rPr lang="en-US" altLang="zh-CN" sz="2400" dirty="0">
                <a:solidFill>
                  <a:schemeClr val="bg1"/>
                </a:solidFill>
              </a:rPr>
              <a:t> Login UI(Custom Theme)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4CDA2029-1BA4-92CC-F0AB-D43F2B349A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1417" y="5203779"/>
            <a:ext cx="1927189" cy="414821"/>
          </a:xfrm>
          <a:prstGeom prst="rect">
            <a:avLst/>
          </a:prstGeom>
        </p:spPr>
      </p:pic>
      <p:sp>
        <p:nvSpPr>
          <p:cNvPr id="79" name="矩形: 圆角 3">
            <a:extLst>
              <a:ext uri="{FF2B5EF4-FFF2-40B4-BE49-F238E27FC236}">
                <a16:creationId xmlns:a16="http://schemas.microsoft.com/office/drawing/2014/main" id="{5290E42B-02FC-0871-4183-2DB49C4026D0}"/>
              </a:ext>
            </a:extLst>
          </p:cNvPr>
          <p:cNvSpPr/>
          <p:nvPr/>
        </p:nvSpPr>
        <p:spPr>
          <a:xfrm>
            <a:off x="109720" y="3584250"/>
            <a:ext cx="1453926" cy="112410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Any </a:t>
            </a:r>
          </a:p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 App</a:t>
            </a:r>
          </a:p>
          <a:p>
            <a:pPr algn="ctr"/>
            <a:endParaRPr kumimoji="1" lang="zh-CN" altLang="en-US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4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52" grpId="0"/>
      <p:bldP spid="68" grpId="0" animBg="1"/>
      <p:bldP spid="7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35566-3BED-D967-2CE1-065E6742E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Customize keycloak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118A2-640D-0EBC-9A2E-EA921CB18B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Examples</a:t>
            </a:r>
            <a:endParaRPr lang="en-CN" altLang="zh-CN" dirty="0"/>
          </a:p>
          <a:p>
            <a:pPr lvl="1"/>
            <a:r>
              <a:rPr lang="en-CN" altLang="zh-CN" dirty="0"/>
              <a:t>Non-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OAuth2</a:t>
            </a:r>
            <a:r>
              <a:rPr lang="zh-CN" altLang="en-US" dirty="0"/>
              <a:t> </a:t>
            </a:r>
            <a:r>
              <a:rPr lang="en-US" altLang="zh-CN" dirty="0"/>
              <a:t>Identity Provider</a:t>
            </a:r>
            <a:endParaRPr lang="en-CN" altLang="zh-CN" dirty="0"/>
          </a:p>
          <a:p>
            <a:pPr lvl="1"/>
            <a:r>
              <a:rPr lang="en-CN" altLang="zh-CN" dirty="0"/>
              <a:t>Customize Login Page</a:t>
            </a:r>
          </a:p>
          <a:p>
            <a:pPr lvl="1"/>
            <a:r>
              <a:rPr lang="en-US" altLang="zh-CN" dirty="0"/>
              <a:t>Trigger a webhook when a user created event happens</a:t>
            </a:r>
          </a:p>
        </p:txBody>
      </p:sp>
    </p:spTree>
    <p:extLst>
      <p:ext uri="{BB962C8B-B14F-4D97-AF65-F5344CB8AC3E}">
        <p14:creationId xmlns:p14="http://schemas.microsoft.com/office/powerpoint/2010/main" val="357963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0ABD0-888A-3250-D282-56E5C9EAC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" y="0"/>
            <a:ext cx="8510588" cy="1124100"/>
          </a:xfrm>
        </p:spPr>
        <p:txBody>
          <a:bodyPr/>
          <a:lstStyle/>
          <a:p>
            <a:r>
              <a:rPr lang="en-CN" dirty="0"/>
              <a:t>How to customize Identity Provider(1)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97394-773B-5906-AFEE-6CC3AFBA8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737" y="4457700"/>
            <a:ext cx="10834687" cy="1949474"/>
          </a:xfrm>
        </p:spPr>
        <p:txBody>
          <a:bodyPr/>
          <a:lstStyle/>
          <a:p>
            <a:r>
              <a:rPr lang="en-US" dirty="0"/>
              <a:t>Service Provider Interfaces</a:t>
            </a:r>
          </a:p>
          <a:p>
            <a:pPr lvl="1"/>
            <a:r>
              <a:rPr lang="en-US" dirty="0">
                <a:hlinkClick r:id="rId2"/>
              </a:rPr>
              <a:t>https://www.keycloak.org/docs/25.0.2/server_development/#_providers</a:t>
            </a:r>
            <a:endParaRPr lang="en-US" dirty="0"/>
          </a:p>
        </p:txBody>
      </p:sp>
      <p:sp>
        <p:nvSpPr>
          <p:cNvPr id="5" name="矩形: 圆角 3">
            <a:extLst>
              <a:ext uri="{FF2B5EF4-FFF2-40B4-BE49-F238E27FC236}">
                <a16:creationId xmlns:a16="http://schemas.microsoft.com/office/drawing/2014/main" id="{FB636A23-327C-9761-2065-1E9A7FED2CBA}"/>
              </a:ext>
            </a:extLst>
          </p:cNvPr>
          <p:cNvSpPr/>
          <p:nvPr/>
        </p:nvSpPr>
        <p:spPr>
          <a:xfrm>
            <a:off x="790575" y="1519758"/>
            <a:ext cx="5553075" cy="2083949"/>
          </a:xfrm>
          <a:prstGeom prst="roundRect">
            <a:avLst/>
          </a:prstGeom>
          <a:noFill/>
          <a:ln>
            <a:solidFill>
              <a:schemeClr val="bg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Picture 5" descr="Kubernetes">
            <a:extLst>
              <a:ext uri="{FF2B5EF4-FFF2-40B4-BE49-F238E27FC236}">
                <a16:creationId xmlns:a16="http://schemas.microsoft.com/office/drawing/2014/main" id="{640858FE-0EC3-3BDC-B2AB-B0E5FAA65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6186" y="3085480"/>
            <a:ext cx="553475" cy="55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接箭头连接符 27" descr="OIDC">
            <a:extLst>
              <a:ext uri="{FF2B5EF4-FFF2-40B4-BE49-F238E27FC236}">
                <a16:creationId xmlns:a16="http://schemas.microsoft.com/office/drawing/2014/main" id="{EF6D6F45-C1AD-188F-3538-629BC580EF4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2" idx="3"/>
            <a:endCxn id="16" idx="1"/>
          </p:cNvCxnSpPr>
          <p:nvPr/>
        </p:nvCxnSpPr>
        <p:spPr>
          <a:xfrm>
            <a:off x="6067797" y="2559093"/>
            <a:ext cx="3085473" cy="2639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829B89FC-32DB-19E1-E752-C3CB8B94CBA3}"/>
              </a:ext>
            </a:extLst>
          </p:cNvPr>
          <p:cNvSpPr txBox="1"/>
          <p:nvPr/>
        </p:nvSpPr>
        <p:spPr>
          <a:xfrm>
            <a:off x="6512058" y="2127403"/>
            <a:ext cx="2641212" cy="380480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 algn="l"/>
            <a:r>
              <a:rPr lang="en-US" altLang="zh-CN" sz="2000" dirty="0"/>
              <a:t>Nonstandard OAuth2</a:t>
            </a:r>
          </a:p>
        </p:txBody>
      </p:sp>
      <p:sp>
        <p:nvSpPr>
          <p:cNvPr id="10" name="矩形 113">
            <a:extLst>
              <a:ext uri="{FF2B5EF4-FFF2-40B4-BE49-F238E27FC236}">
                <a16:creationId xmlns:a16="http://schemas.microsoft.com/office/drawing/2014/main" id="{E37CBEA4-B610-35AB-EAA1-2B7337B01570}"/>
              </a:ext>
            </a:extLst>
          </p:cNvPr>
          <p:cNvSpPr/>
          <p:nvPr/>
        </p:nvSpPr>
        <p:spPr>
          <a:xfrm>
            <a:off x="2395574" y="1755969"/>
            <a:ext cx="3133677" cy="160624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2" name="Left Arrow Callout 11">
            <a:extLst>
              <a:ext uri="{FF2B5EF4-FFF2-40B4-BE49-F238E27FC236}">
                <a16:creationId xmlns:a16="http://schemas.microsoft.com/office/drawing/2014/main" id="{20E62F54-9473-9ABA-FBA8-DA954722A57E}"/>
              </a:ext>
            </a:extLst>
          </p:cNvPr>
          <p:cNvSpPr/>
          <p:nvPr/>
        </p:nvSpPr>
        <p:spPr>
          <a:xfrm>
            <a:off x="3523286" y="2022433"/>
            <a:ext cx="2544511" cy="1073320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8586"/>
            </a:avLst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bg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2000" dirty="0"/>
              <a:t>Custom </a:t>
            </a:r>
          </a:p>
          <a:p>
            <a:pPr algn="ctr"/>
            <a:r>
              <a:rPr lang="en-CN" sz="2000" dirty="0"/>
              <a:t>Identity Provider</a:t>
            </a:r>
          </a:p>
          <a:p>
            <a:pPr algn="ctr"/>
            <a:r>
              <a:rPr lang="en-CN" sz="2000" dirty="0"/>
              <a:t>Plugin</a:t>
            </a:r>
          </a:p>
        </p:txBody>
      </p:sp>
      <p:sp>
        <p:nvSpPr>
          <p:cNvPr id="14" name="文本框 7">
            <a:extLst>
              <a:ext uri="{FF2B5EF4-FFF2-40B4-BE49-F238E27FC236}">
                <a16:creationId xmlns:a16="http://schemas.microsoft.com/office/drawing/2014/main" id="{4FC64893-E5E7-7AE4-BD5E-AF569618388E}"/>
              </a:ext>
            </a:extLst>
          </p:cNvPr>
          <p:cNvSpPr txBox="1"/>
          <p:nvPr/>
        </p:nvSpPr>
        <p:spPr>
          <a:xfrm>
            <a:off x="2445300" y="2162792"/>
            <a:ext cx="1374342" cy="811367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altLang="zh-CN" sz="2400" dirty="0"/>
              <a:t>Identity</a:t>
            </a:r>
          </a:p>
          <a:p>
            <a:pPr algn="l"/>
            <a:r>
              <a:rPr lang="en-US" altLang="zh-CN" sz="2400" dirty="0"/>
              <a:t>Providers</a:t>
            </a:r>
            <a:endParaRPr lang="zh-CN" altLang="en-US" sz="2400" dirty="0"/>
          </a:p>
        </p:txBody>
      </p:sp>
      <p:sp>
        <p:nvSpPr>
          <p:cNvPr id="16" name="矩形: 圆角 3">
            <a:extLst>
              <a:ext uri="{FF2B5EF4-FFF2-40B4-BE49-F238E27FC236}">
                <a16:creationId xmlns:a16="http://schemas.microsoft.com/office/drawing/2014/main" id="{3D031AC9-67A1-9626-6AF3-4E338D82FA05}"/>
              </a:ext>
            </a:extLst>
          </p:cNvPr>
          <p:cNvSpPr/>
          <p:nvPr/>
        </p:nvSpPr>
        <p:spPr>
          <a:xfrm>
            <a:off x="9153270" y="1519757"/>
            <a:ext cx="2248155" cy="208394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bg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2000" dirty="0"/>
              <a:t>External </a:t>
            </a:r>
          </a:p>
          <a:p>
            <a:pPr algn="ctr"/>
            <a:r>
              <a:rPr lang="en-CN" sz="2000" dirty="0"/>
              <a:t>Identity Provider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551D39F-509A-B985-A1D1-FE0F4728E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838" y="2153801"/>
            <a:ext cx="1515873" cy="111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977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12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3358B-B04D-D587-2739-84A6B8432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4" y="0"/>
            <a:ext cx="8524875" cy="1124100"/>
          </a:xfrm>
        </p:spPr>
        <p:txBody>
          <a:bodyPr/>
          <a:lstStyle/>
          <a:p>
            <a:r>
              <a:rPr lang="en-CN" dirty="0"/>
              <a:t>How to customize Identity Provider(2)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2ACC6-888D-456A-0142-C6DECB24B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1120" y="1206540"/>
            <a:ext cx="5934076" cy="197957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mplement SPI</a:t>
            </a:r>
          </a:p>
          <a:p>
            <a:pPr lvl="1"/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mplement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ProviderFactory</a:t>
            </a:r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Provider interfaces</a:t>
            </a:r>
          </a:p>
          <a:p>
            <a:pPr lvl="1"/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b="0" i="0" dirty="0">
                <a:solidFill>
                  <a:srgbClr val="44444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reate service configuration files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031B474-E1EC-9FD0-CE64-9E48F0200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5150" y="1205282"/>
            <a:ext cx="4468518" cy="293072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120803C-EF46-7EA7-A213-EC4C71DC3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5150" y="4217188"/>
            <a:ext cx="4685730" cy="2513482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0C3742D-6ABD-5811-8AD1-4937CEDFB3EA}"/>
              </a:ext>
            </a:extLst>
          </p:cNvPr>
          <p:cNvSpPr txBox="1">
            <a:spLocks/>
          </p:cNvSpPr>
          <p:nvPr/>
        </p:nvSpPr>
        <p:spPr>
          <a:xfrm>
            <a:off x="591120" y="4217188"/>
            <a:ext cx="5934076" cy="197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 </a:t>
            </a:r>
            <a:r>
              <a:rPr lang="en-US" altLang="zh-CN" dirty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plugin</a:t>
            </a:r>
            <a:endParaRPr lang="en-US" dirty="0">
              <a:solidFill>
                <a:srgbClr val="44444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Package .jar(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mvn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clean package)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Copy .jar file to providers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directory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Run the kc.[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sh|bat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] build command</a:t>
            </a:r>
            <a:endParaRPr lang="en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753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6816</TotalTime>
  <Words>417</Words>
  <Application>Microsoft Macintosh PowerPoint</Application>
  <PresentationFormat>Widescreen</PresentationFormat>
  <Paragraphs>84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Play</vt:lpstr>
      <vt:lpstr>Arial</vt:lpstr>
      <vt:lpstr>Microsoft YaHei</vt:lpstr>
      <vt:lpstr>Office Theme</vt:lpstr>
      <vt:lpstr>Use Keycloak to Build an Authentication System for Cloud-Native Application</vt:lpstr>
      <vt:lpstr>Agenda</vt:lpstr>
      <vt:lpstr>What is Keycloak</vt:lpstr>
      <vt:lpstr>Keycloak Main Features</vt:lpstr>
      <vt:lpstr>Why DaoCloud integrates Keycloak</vt:lpstr>
      <vt:lpstr>How authentication system uses Keycloak</vt:lpstr>
      <vt:lpstr>Customize keycloak functions</vt:lpstr>
      <vt:lpstr>How to customize Identity Provider(1)</vt:lpstr>
      <vt:lpstr>How to customize Identity Provider(2)</vt:lpstr>
      <vt:lpstr>How to customize login page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Craig Ross</dc:creator>
  <cp:lastModifiedBy>Yiting Jiang</cp:lastModifiedBy>
  <cp:revision>59</cp:revision>
  <dcterms:created xsi:type="dcterms:W3CDTF">2024-04-16T13:17:35Z</dcterms:created>
  <dcterms:modified xsi:type="dcterms:W3CDTF">2024-08-20T04:27:45Z</dcterms:modified>
</cp:coreProperties>
</file>